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86" r:id="rId3"/>
    <p:sldId id="259" r:id="rId4"/>
    <p:sldId id="28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75" r:id="rId25"/>
    <p:sldId id="274" r:id="rId26"/>
    <p:sldId id="282" r:id="rId27"/>
    <p:sldId id="283" r:id="rId28"/>
    <p:sldId id="285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6-4C2A-BCB6-D07E261D03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36-4C2A-BCB6-D07E261D03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AD36-4C2A-BCB6-D07E261D0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7454767"/>
        <c:axId val="1968426559"/>
      </c:barChart>
      <c:catAx>
        <c:axId val="1887454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8426559"/>
        <c:crosses val="autoZero"/>
        <c:auto val="1"/>
        <c:lblAlgn val="ctr"/>
        <c:lblOffset val="100"/>
        <c:noMultiLvlLbl val="0"/>
      </c:catAx>
      <c:valAx>
        <c:axId val="196842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54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85-46B9-B293-D8DCB457C9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85-46B9-B293-D8DCB457C9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85-46B9-B293-D8DCB457C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0853359"/>
        <c:axId val="1970853775"/>
      </c:barChart>
      <c:catAx>
        <c:axId val="1970853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853775"/>
        <c:crosses val="autoZero"/>
        <c:auto val="1"/>
        <c:lblAlgn val="ctr"/>
        <c:lblOffset val="100"/>
        <c:noMultiLvlLbl val="0"/>
      </c:catAx>
      <c:valAx>
        <c:axId val="1970853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853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392758123544417"/>
          <c:y val="0.88390310062916777"/>
          <c:w val="0.46167738715759121"/>
          <c:h val="7.39916362129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0.0849</cdr:x>
      <cdr:y>0.39809</cdr:y>
    </cdr:from>
    <cdr:to>
      <cdr:x>0.13633</cdr:x>
      <cdr:y>0.93463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6200000">
          <a:off x="171941" y="1963983"/>
          <a:ext cx="1780186" cy="49381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0.13451</cdr:x>
      <cdr:y>0.20022</cdr:y>
    </cdr:from>
    <cdr:to>
      <cdr:x>0.17837</cdr:x>
      <cdr:y>0.62008</cdr:y>
    </cdr:to>
    <cdr:pic>
      <cdr:nvPicPr>
        <cdr:cNvPr id="3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6200000">
          <a:off x="805495" y="1150315"/>
          <a:ext cx="1393037" cy="42103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0.1822</cdr:x>
      <cdr:y>0</cdr:y>
    </cdr:from>
    <cdr:to>
      <cdr:x>0.23364</cdr:x>
      <cdr:y>0.51082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6200000">
          <a:off x="1148861" y="600508"/>
          <a:ext cx="1694835" cy="49381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0.3713</cdr:x>
      <cdr:y>0.17431</cdr:y>
    </cdr:from>
    <cdr:to>
      <cdr:x>0.42273</cdr:x>
      <cdr:y>0.55467</cdr:y>
    </cdr:to>
    <cdr:pic>
      <cdr:nvPicPr>
        <cdr:cNvPr id="5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/>
        <a:stretch xmlns:a="http://schemas.openxmlformats.org/drawingml/2006/main">
          <a:fillRect/>
        </a:stretch>
      </cdr:blipFill>
      <cdr:spPr>
        <a:xfrm xmlns:a="http://schemas.openxmlformats.org/drawingml/2006/main" rot="16200000">
          <a:off x="3180861" y="962419"/>
          <a:ext cx="1261981" cy="49381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2524369"/>
          <a:ext cx="7953103" cy="3350969"/>
        </a:xfrm>
        <a:prstGeom xmlns:a="http://schemas.openxmlformats.org/drawingml/2006/main" prst="roundRect">
          <a:avLst>
            <a:gd name="adj" fmla="val 4167"/>
          </a:avLst>
        </a:prstGeom>
        <a:solidFill xmlns:a="http://schemas.openxmlformats.org/drawingml/2006/main">
          <a:srgbClr val="FFFFFF"/>
        </a:solidFill>
        <a:ln xmlns:a="http://schemas.openxmlformats.org/drawingml/2006/main" w="76200" cap="sq">
          <a:solidFill>
            <a:srgbClr val="292929"/>
          </a:solidFill>
          <a:miter lim="800000"/>
        </a:ln>
        <a:effectLst xmlns:a="http://schemas.openxmlformats.org/drawingml/2006/main">
          <a:reflection blurRad="12700" stA="28000" endPos="28000" dist="5000" dir="5400000" sy="-100000" algn="bl" rotWithShape="0"/>
        </a:effectLst>
        <a:scene3d xmlns:a="http://schemas.openxmlformats.org/drawingml/2006/main">
          <a:camera prst="orthographicFront"/>
          <a:lightRig rig="threePt" dir="t">
            <a:rot lat="0" lon="0" rev="2700000"/>
          </a:lightRig>
        </a:scene3d>
        <a:sp3d xmlns:a="http://schemas.openxmlformats.org/drawingml/2006/main">
          <a:bevelT h="38100"/>
          <a:contourClr>
            <a:srgbClr val="C0C0C0"/>
          </a:contourClr>
        </a:sp3d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2499360"/>
          <a:ext cx="7219405" cy="3805646"/>
        </a:xfrm>
        <a:prstGeom xmlns:a="http://schemas.openxmlformats.org/drawingml/2006/main" prst="roundRect">
          <a:avLst>
            <a:gd name="adj" fmla="val 4167"/>
          </a:avLst>
        </a:prstGeom>
        <a:solidFill xmlns:a="http://schemas.openxmlformats.org/drawingml/2006/main">
          <a:srgbClr val="FFFFFF"/>
        </a:solidFill>
        <a:ln xmlns:a="http://schemas.openxmlformats.org/drawingml/2006/main" w="76200" cap="sq">
          <a:solidFill>
            <a:srgbClr val="292929"/>
          </a:solidFill>
          <a:miter lim="800000"/>
        </a:ln>
        <a:effectLst xmlns:a="http://schemas.openxmlformats.org/drawingml/2006/main">
          <a:reflection blurRad="12700" stA="28000" endPos="28000" dist="5000" dir="5400000" sy="-100000" algn="bl" rotWithShape="0"/>
        </a:effectLst>
        <a:scene3d xmlns:a="http://schemas.openxmlformats.org/drawingml/2006/main">
          <a:camera prst="orthographicFront"/>
          <a:lightRig rig="threePt" dir="t">
            <a:rot lat="0" lon="0" rev="2700000"/>
          </a:lightRig>
        </a:scene3d>
        <a:sp3d xmlns:a="http://schemas.openxmlformats.org/drawingml/2006/main">
          <a:bevelT h="38100"/>
          <a:contourClr>
            <a:srgbClr val="C0C0C0"/>
          </a:contourClr>
        </a:sp3d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0.84727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325393" cy="3143250"/>
        </a:xfrm>
        <a:prstGeom xmlns:a="http://schemas.openxmlformats.org/drawingml/2006/main" prst="roundRect">
          <a:avLst>
            <a:gd name="adj" fmla="val 4167"/>
          </a:avLst>
        </a:prstGeom>
        <a:solidFill xmlns:a="http://schemas.openxmlformats.org/drawingml/2006/main">
          <a:srgbClr val="FFFFFF"/>
        </a:solidFill>
        <a:ln xmlns:a="http://schemas.openxmlformats.org/drawingml/2006/main" w="76200" cap="sq">
          <a:solidFill>
            <a:srgbClr val="292929"/>
          </a:solidFill>
          <a:miter lim="800000"/>
        </a:ln>
        <a:effectLst xmlns:a="http://schemas.openxmlformats.org/drawingml/2006/main">
          <a:reflection blurRad="12700" stA="28000" endPos="28000" dist="5000" dir="5400000" sy="-100000" algn="bl" rotWithShape="0"/>
        </a:effectLst>
        <a:scene3d xmlns:a="http://schemas.openxmlformats.org/drawingml/2006/main">
          <a:camera prst="orthographicFront"/>
          <a:lightRig rig="threePt" dir="t">
            <a:rot lat="0" lon="0" rev="2700000"/>
          </a:lightRig>
        </a:scene3d>
        <a:sp3d xmlns:a="http://schemas.openxmlformats.org/drawingml/2006/main">
          <a:bevelT h="38100"/>
          <a:contourClr>
            <a:srgbClr val="C0C0C0"/>
          </a:contourClr>
        </a:sp3d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3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75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39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529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352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31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4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90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8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69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0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4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7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7A984D-B23B-4116-9817-0DEA5315230B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D32FAD-CC9E-40BD-A0A1-F2042BB5E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67436" y="4142748"/>
            <a:ext cx="7135651" cy="1994672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b="1" u="sng" dirty="0"/>
              <a:t>SUBMITTED </a:t>
            </a:r>
            <a:r>
              <a:rPr lang="en-US" sz="2200" b="1" u="sng" dirty="0" smtClean="0"/>
              <a:t>BY:</a:t>
            </a:r>
            <a:r>
              <a:rPr lang="en-IN" sz="2200" dirty="0" smtClean="0"/>
              <a:t/>
            </a:r>
            <a:br>
              <a:rPr lang="en-IN" sz="2200" dirty="0" smtClean="0"/>
            </a:br>
            <a:r>
              <a:rPr lang="en-US" sz="2200" b="1" dirty="0" smtClean="0"/>
              <a:t>Name: </a:t>
            </a:r>
            <a:r>
              <a:rPr lang="en-US" sz="2200" b="1" dirty="0"/>
              <a:t>Archit Thakur	</a:t>
            </a:r>
            <a:r>
              <a:rPr lang="en-IN" sz="2200" dirty="0" smtClean="0"/>
              <a:t/>
            </a:r>
            <a:br>
              <a:rPr lang="en-IN" sz="2200" dirty="0" smtClean="0"/>
            </a:br>
            <a:r>
              <a:rPr lang="en-US" sz="2200" b="1" dirty="0" smtClean="0"/>
              <a:t>Roll No: </a:t>
            </a:r>
            <a:r>
              <a:rPr lang="en-US" sz="2200" b="1" dirty="0"/>
              <a:t>1611981081</a:t>
            </a:r>
            <a:r>
              <a:rPr lang="en-IN" sz="2200" dirty="0"/>
              <a:t/>
            </a:r>
            <a:br>
              <a:rPr lang="en-IN" sz="2200" dirty="0"/>
            </a:br>
            <a:r>
              <a:rPr lang="en-US" sz="2200" b="1" dirty="0" smtClean="0"/>
              <a:t>Branch: Comp</a:t>
            </a:r>
            <a:r>
              <a:rPr lang="en-US" sz="2200" b="1" dirty="0"/>
              <a:t>. Engineering</a:t>
            </a:r>
            <a:r>
              <a:rPr lang="en-IN" sz="2200" dirty="0"/>
              <a:t/>
            </a:r>
            <a:br>
              <a:rPr lang="en-IN" sz="2200" dirty="0"/>
            </a:br>
            <a:r>
              <a:rPr lang="en-US" sz="2200" b="1" dirty="0"/>
              <a:t>Section	: 6</a:t>
            </a:r>
            <a:r>
              <a:rPr lang="en-US" sz="2200" b="1" baseline="30000" dirty="0"/>
              <a:t>th</a:t>
            </a:r>
            <a:r>
              <a:rPr lang="en-US" sz="2200" b="1" dirty="0"/>
              <a:t>(UX Design)</a:t>
            </a:r>
            <a:r>
              <a:rPr lang="en-IN" sz="2200" dirty="0"/>
              <a:t/>
            </a:r>
            <a:br>
              <a:rPr lang="en-IN" sz="2200" dirty="0"/>
            </a:br>
            <a:r>
              <a:rPr lang="en-US" sz="2200" b="1" dirty="0"/>
              <a:t>Semester	</a:t>
            </a:r>
            <a:r>
              <a:rPr lang="en-IN" dirty="0" smtClean="0">
                <a:solidFill>
                  <a:srgbClr val="FF0000"/>
                </a:solidFill>
              </a:rPr>
              <a:t/>
            </a:r>
            <a:br>
              <a:rPr lang="en-IN" dirty="0" smtClean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Picture 5" descr="Image result for chitkara university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13" y="-72508"/>
            <a:ext cx="327850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416851" y="1346707"/>
            <a:ext cx="528862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UX Design </a:t>
            </a:r>
            <a:r>
              <a:rPr lang="en-US" sz="6600" b="1" u="sng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&amp;</a:t>
            </a:r>
          </a:p>
          <a:p>
            <a:r>
              <a:rPr lang="en-US" sz="6600" b="1" u="sng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Digitalization</a:t>
            </a:r>
            <a:endParaRPr lang="en-IN" sz="6600" dirty="0"/>
          </a:p>
        </p:txBody>
      </p:sp>
      <p:sp>
        <p:nvSpPr>
          <p:cNvPr id="3" name="Rectangle 2"/>
          <p:cNvSpPr/>
          <p:nvPr/>
        </p:nvSpPr>
        <p:spPr>
          <a:xfrm>
            <a:off x="1793966" y="3016426"/>
            <a:ext cx="6096000" cy="20569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2800" b="1" u="sng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</a:t>
            </a:r>
            <a:r>
              <a:rPr lang="en-US" sz="28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800" b="1" u="sng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Mr. </a:t>
            </a:r>
            <a:r>
              <a:rPr lang="en-US" sz="28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Subhash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58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521" y="2400664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9600" dirty="0" smtClean="0"/>
              <a:t>Conclusion.</a:t>
            </a:r>
            <a:r>
              <a:rPr lang="en-IN" sz="9600" dirty="0"/>
              <a:t/>
            </a:r>
            <a:br>
              <a:rPr lang="en-IN" sz="96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417203"/>
              </p:ext>
            </p:extLst>
          </p:nvPr>
        </p:nvGraphicFramePr>
        <p:xfrm>
          <a:off x="1201249" y="2586892"/>
          <a:ext cx="9601200" cy="3628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130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1" y="2200591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8900" dirty="0"/>
              <a:t>ONLINE SURVEY</a:t>
            </a:r>
            <a:r>
              <a:rPr lang="en-IN" sz="6000" dirty="0"/>
              <a:t/>
            </a:r>
            <a:br>
              <a:rPr lang="en-IN" sz="60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Person-1 Name : </a:t>
            </a:r>
            <a:r>
              <a:rPr lang="en-US" sz="1800" dirty="0" err="1" smtClean="0">
                <a:solidFill>
                  <a:srgbClr val="7030A0"/>
                </a:solidFill>
              </a:rPr>
              <a:t>Akash</a:t>
            </a:r>
            <a:r>
              <a:rPr lang="en-US" sz="1800" dirty="0" smtClean="0">
                <a:solidFill>
                  <a:srgbClr val="7030A0"/>
                </a:solidFill>
              </a:rPr>
              <a:t> Yadav,  </a:t>
            </a:r>
            <a:r>
              <a:rPr lang="en-US" sz="1800" dirty="0">
                <a:solidFill>
                  <a:srgbClr val="7030A0"/>
                </a:solidFill>
              </a:rPr>
              <a:t>Age : </a:t>
            </a:r>
            <a:r>
              <a:rPr lang="en-US" sz="1800" dirty="0" smtClean="0">
                <a:solidFill>
                  <a:srgbClr val="7030A0"/>
                </a:solidFill>
              </a:rPr>
              <a:t>21 </a:t>
            </a:r>
            <a:r>
              <a:rPr lang="en-US" sz="1800" dirty="0">
                <a:solidFill>
                  <a:srgbClr val="7030A0"/>
                </a:solidFill>
              </a:rPr>
              <a:t>, Stream : CSE , University : </a:t>
            </a:r>
            <a:r>
              <a:rPr lang="en-US" sz="1800" dirty="0" err="1" smtClean="0">
                <a:solidFill>
                  <a:srgbClr val="7030A0"/>
                </a:solidFill>
              </a:rPr>
              <a:t>Chitkara</a:t>
            </a:r>
            <a:r>
              <a:rPr lang="en-US" sz="1800" dirty="0" smtClean="0">
                <a:solidFill>
                  <a:srgbClr val="7030A0"/>
                </a:solidFill>
              </a:rPr>
              <a:t> University.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Q : From </a:t>
            </a:r>
            <a:r>
              <a:rPr lang="en-US" sz="1800" dirty="0">
                <a:solidFill>
                  <a:srgbClr val="FF0000"/>
                </a:solidFill>
              </a:rPr>
              <a:t>where you want to learn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Personal Trainer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How long you want to study course ?</a:t>
            </a:r>
          </a:p>
          <a:p>
            <a:pPr marL="0" indent="0">
              <a:buNone/>
            </a:pPr>
            <a:r>
              <a:rPr lang="en-IN" sz="1800" dirty="0" smtClean="0"/>
              <a:t>A : Three Month.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IN" sz="1800" dirty="0">
                <a:solidFill>
                  <a:srgbClr val="FF0000"/>
                </a:solidFill>
              </a:rPr>
              <a:t>Timing for the course ?</a:t>
            </a:r>
          </a:p>
          <a:p>
            <a:pPr marL="0" indent="0">
              <a:buNone/>
            </a:pPr>
            <a:r>
              <a:rPr lang="en-IN" sz="1800" dirty="0"/>
              <a:t>A : College Timing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Do you want to go for masters in your course 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Yes.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762085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1" y="2200591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8900" dirty="0"/>
              <a:t>ONLINE SURVEY</a:t>
            </a:r>
            <a:r>
              <a:rPr lang="en-IN" sz="6000" dirty="0"/>
              <a:t/>
            </a:r>
            <a:br>
              <a:rPr lang="en-IN" sz="60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Person-2 </a:t>
            </a:r>
            <a:r>
              <a:rPr lang="en-US" sz="1800" dirty="0">
                <a:solidFill>
                  <a:srgbClr val="7030A0"/>
                </a:solidFill>
              </a:rPr>
              <a:t>Name : </a:t>
            </a:r>
            <a:r>
              <a:rPr lang="en-US" sz="1800" dirty="0" err="1" smtClean="0">
                <a:solidFill>
                  <a:srgbClr val="7030A0"/>
                </a:solidFill>
              </a:rPr>
              <a:t>Chandan</a:t>
            </a:r>
            <a:r>
              <a:rPr lang="en-US" sz="1800" dirty="0" smtClean="0">
                <a:solidFill>
                  <a:srgbClr val="7030A0"/>
                </a:solidFill>
              </a:rPr>
              <a:t> ,  </a:t>
            </a:r>
            <a:r>
              <a:rPr lang="en-US" sz="1800" dirty="0">
                <a:solidFill>
                  <a:srgbClr val="7030A0"/>
                </a:solidFill>
              </a:rPr>
              <a:t>Age : </a:t>
            </a:r>
            <a:r>
              <a:rPr lang="en-US" sz="1800" dirty="0" smtClean="0">
                <a:solidFill>
                  <a:srgbClr val="7030A0"/>
                </a:solidFill>
              </a:rPr>
              <a:t>22 </a:t>
            </a:r>
            <a:r>
              <a:rPr lang="en-US" sz="1800" dirty="0">
                <a:solidFill>
                  <a:srgbClr val="7030A0"/>
                </a:solidFill>
              </a:rPr>
              <a:t>, Stream : CSE , University : </a:t>
            </a:r>
            <a:r>
              <a:rPr lang="en-US" sz="1800" dirty="0" err="1" smtClean="0">
                <a:solidFill>
                  <a:srgbClr val="7030A0"/>
                </a:solidFill>
              </a:rPr>
              <a:t>Chitkara</a:t>
            </a:r>
            <a:r>
              <a:rPr lang="en-US" sz="1800" dirty="0" smtClean="0">
                <a:solidFill>
                  <a:srgbClr val="7030A0"/>
                </a:solidFill>
              </a:rPr>
              <a:t> University.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Q : From </a:t>
            </a:r>
            <a:r>
              <a:rPr lang="en-US" sz="1800" dirty="0">
                <a:solidFill>
                  <a:srgbClr val="FF0000"/>
                </a:solidFill>
              </a:rPr>
              <a:t>where you want to learn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Online Course.</a:t>
            </a: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How long you want to study course ?</a:t>
            </a:r>
          </a:p>
          <a:p>
            <a:pPr marL="0" indent="0">
              <a:buNone/>
            </a:pPr>
            <a:r>
              <a:rPr lang="en-IN" sz="1800" dirty="0" smtClean="0"/>
              <a:t>A : Six Month.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Timing for the course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College Timing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Do you want to go for masters in your course 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No.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883380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1" y="2200591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8900" dirty="0"/>
              <a:t>ONLINE SURVEY</a:t>
            </a:r>
            <a:r>
              <a:rPr lang="en-IN" sz="6000" dirty="0"/>
              <a:t/>
            </a:r>
            <a:br>
              <a:rPr lang="en-IN" sz="60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Person-3 </a:t>
            </a:r>
            <a:r>
              <a:rPr lang="en-US" sz="1800" dirty="0">
                <a:solidFill>
                  <a:srgbClr val="7030A0"/>
                </a:solidFill>
              </a:rPr>
              <a:t>Name : </a:t>
            </a:r>
            <a:r>
              <a:rPr lang="en-US" sz="1800" dirty="0" smtClean="0">
                <a:solidFill>
                  <a:srgbClr val="7030A0"/>
                </a:solidFill>
              </a:rPr>
              <a:t>Aditya,  </a:t>
            </a:r>
            <a:r>
              <a:rPr lang="en-US" sz="1800" dirty="0">
                <a:solidFill>
                  <a:srgbClr val="7030A0"/>
                </a:solidFill>
              </a:rPr>
              <a:t>Age : </a:t>
            </a:r>
            <a:r>
              <a:rPr lang="en-US" sz="1800" dirty="0" smtClean="0">
                <a:solidFill>
                  <a:srgbClr val="7030A0"/>
                </a:solidFill>
              </a:rPr>
              <a:t>21 </a:t>
            </a:r>
            <a:r>
              <a:rPr lang="en-US" sz="1800" dirty="0">
                <a:solidFill>
                  <a:srgbClr val="7030A0"/>
                </a:solidFill>
              </a:rPr>
              <a:t>, Stream : CSE , University : </a:t>
            </a:r>
            <a:r>
              <a:rPr lang="en-US" sz="1800" dirty="0" err="1" smtClean="0">
                <a:solidFill>
                  <a:srgbClr val="7030A0"/>
                </a:solidFill>
              </a:rPr>
              <a:t>Chitkara</a:t>
            </a:r>
            <a:r>
              <a:rPr lang="en-US" sz="1800" dirty="0" smtClean="0">
                <a:solidFill>
                  <a:srgbClr val="7030A0"/>
                </a:solidFill>
              </a:rPr>
              <a:t> University.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Q : From </a:t>
            </a:r>
            <a:r>
              <a:rPr lang="en-US" sz="1800" dirty="0">
                <a:solidFill>
                  <a:srgbClr val="FF0000"/>
                </a:solidFill>
              </a:rPr>
              <a:t>where you want to learn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:Regular Classes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How long you want to study course ?</a:t>
            </a:r>
          </a:p>
          <a:p>
            <a:pPr marL="0" indent="0">
              <a:buNone/>
            </a:pPr>
            <a:r>
              <a:rPr lang="en-IN" sz="1800" dirty="0"/>
              <a:t>A : One Year. 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Timing for the course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Extra Hours.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Do you want to go for masters in your course 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No.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77271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1" y="2200591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8900" dirty="0"/>
              <a:t>ONLINE SURVEY</a:t>
            </a:r>
            <a:r>
              <a:rPr lang="en-IN" sz="6000" dirty="0"/>
              <a:t/>
            </a:r>
            <a:br>
              <a:rPr lang="en-IN" sz="60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Person-4 </a:t>
            </a:r>
            <a:r>
              <a:rPr lang="en-US" sz="1800" dirty="0">
                <a:solidFill>
                  <a:srgbClr val="7030A0"/>
                </a:solidFill>
              </a:rPr>
              <a:t>Name : </a:t>
            </a:r>
            <a:r>
              <a:rPr lang="en-US" sz="1800" dirty="0" err="1" smtClean="0">
                <a:solidFill>
                  <a:srgbClr val="7030A0"/>
                </a:solidFill>
              </a:rPr>
              <a:t>Avantika</a:t>
            </a:r>
            <a:r>
              <a:rPr lang="en-US" sz="1800" dirty="0" smtClean="0">
                <a:solidFill>
                  <a:srgbClr val="7030A0"/>
                </a:solidFill>
              </a:rPr>
              <a:t>,  </a:t>
            </a:r>
            <a:r>
              <a:rPr lang="en-US" sz="1800" dirty="0">
                <a:solidFill>
                  <a:srgbClr val="7030A0"/>
                </a:solidFill>
              </a:rPr>
              <a:t>Age : </a:t>
            </a:r>
            <a:r>
              <a:rPr lang="en-US" sz="1800" dirty="0" smtClean="0">
                <a:solidFill>
                  <a:srgbClr val="7030A0"/>
                </a:solidFill>
              </a:rPr>
              <a:t>21 </a:t>
            </a:r>
            <a:r>
              <a:rPr lang="en-US" sz="1800" dirty="0">
                <a:solidFill>
                  <a:srgbClr val="7030A0"/>
                </a:solidFill>
              </a:rPr>
              <a:t>, Stream : CSE , University : </a:t>
            </a:r>
            <a:r>
              <a:rPr lang="en-US" sz="1800" dirty="0" err="1" smtClean="0">
                <a:solidFill>
                  <a:srgbClr val="7030A0"/>
                </a:solidFill>
              </a:rPr>
              <a:t>Chitkara</a:t>
            </a:r>
            <a:r>
              <a:rPr lang="en-US" sz="1800" dirty="0" smtClean="0">
                <a:solidFill>
                  <a:srgbClr val="7030A0"/>
                </a:solidFill>
              </a:rPr>
              <a:t> University.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Q : From </a:t>
            </a:r>
            <a:r>
              <a:rPr lang="en-US" sz="1800" dirty="0">
                <a:solidFill>
                  <a:srgbClr val="FF0000"/>
                </a:solidFill>
              </a:rPr>
              <a:t>where you want to learn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:Regular Classes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How long you want to study course ?</a:t>
            </a:r>
          </a:p>
          <a:p>
            <a:pPr marL="0" indent="0">
              <a:buNone/>
            </a:pPr>
            <a:r>
              <a:rPr lang="en-IN" sz="1800" dirty="0"/>
              <a:t>A : One Year. 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Timing for the course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College Timing.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Do you want to go for masters in your course 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Yes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69815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1" y="2200591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8900" dirty="0"/>
              <a:t>ONLINE SURVEY</a:t>
            </a:r>
            <a:r>
              <a:rPr lang="en-IN" sz="6000" dirty="0"/>
              <a:t/>
            </a:r>
            <a:br>
              <a:rPr lang="en-IN" sz="6000" dirty="0"/>
            </a:b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Person-5 </a:t>
            </a:r>
            <a:r>
              <a:rPr lang="en-US" sz="1800" dirty="0">
                <a:solidFill>
                  <a:srgbClr val="7030A0"/>
                </a:solidFill>
              </a:rPr>
              <a:t>Name : </a:t>
            </a:r>
            <a:r>
              <a:rPr lang="en-US" sz="1800" dirty="0" smtClean="0">
                <a:solidFill>
                  <a:srgbClr val="7030A0"/>
                </a:solidFill>
              </a:rPr>
              <a:t>Rahul,  </a:t>
            </a:r>
            <a:r>
              <a:rPr lang="en-US" sz="1800" dirty="0">
                <a:solidFill>
                  <a:srgbClr val="7030A0"/>
                </a:solidFill>
              </a:rPr>
              <a:t>Age : </a:t>
            </a:r>
            <a:r>
              <a:rPr lang="en-US" sz="1800" dirty="0" smtClean="0">
                <a:solidFill>
                  <a:srgbClr val="7030A0"/>
                </a:solidFill>
              </a:rPr>
              <a:t>22 </a:t>
            </a:r>
            <a:r>
              <a:rPr lang="en-US" sz="1800" dirty="0">
                <a:solidFill>
                  <a:srgbClr val="7030A0"/>
                </a:solidFill>
              </a:rPr>
              <a:t>, Stream : CSE , University : </a:t>
            </a:r>
            <a:r>
              <a:rPr lang="en-US" sz="1800" dirty="0" err="1" smtClean="0">
                <a:solidFill>
                  <a:srgbClr val="7030A0"/>
                </a:solidFill>
              </a:rPr>
              <a:t>Chitkara</a:t>
            </a:r>
            <a:r>
              <a:rPr lang="en-US" sz="1800" dirty="0" smtClean="0">
                <a:solidFill>
                  <a:srgbClr val="7030A0"/>
                </a:solidFill>
              </a:rPr>
              <a:t> University.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Q : From </a:t>
            </a:r>
            <a:r>
              <a:rPr lang="en-US" sz="1800" dirty="0">
                <a:solidFill>
                  <a:srgbClr val="FF0000"/>
                </a:solidFill>
              </a:rPr>
              <a:t>where you want to learn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:Regular Classes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How long you want to study course ?</a:t>
            </a:r>
          </a:p>
          <a:p>
            <a:pPr marL="0" indent="0">
              <a:buNone/>
            </a:pPr>
            <a:r>
              <a:rPr lang="en-IN" sz="1800" dirty="0"/>
              <a:t>A : </a:t>
            </a:r>
            <a:r>
              <a:rPr lang="en-IN" sz="1800" dirty="0" smtClean="0"/>
              <a:t>Six Months.</a:t>
            </a:r>
            <a:endParaRPr lang="en-IN" sz="1800" dirty="0"/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Timing for the course ?</a:t>
            </a:r>
          </a:p>
          <a:p>
            <a:pPr marL="0" indent="0">
              <a:buNone/>
            </a:pPr>
            <a:r>
              <a:rPr lang="en-IN" sz="1800" dirty="0" smtClean="0"/>
              <a:t>A </a:t>
            </a:r>
            <a:r>
              <a:rPr lang="en-IN" sz="1800" dirty="0"/>
              <a:t>: Extra Hours.</a:t>
            </a:r>
          </a:p>
          <a:p>
            <a:pPr marL="0" indent="0">
              <a:buNone/>
            </a:pPr>
            <a:r>
              <a:rPr lang="en-IN" sz="1800" dirty="0" smtClean="0">
                <a:solidFill>
                  <a:srgbClr val="FF0000"/>
                </a:solidFill>
              </a:rPr>
              <a:t>Q : </a:t>
            </a:r>
            <a:r>
              <a:rPr lang="en-US" sz="1800" dirty="0">
                <a:solidFill>
                  <a:srgbClr val="FF0000"/>
                </a:solidFill>
              </a:rPr>
              <a:t>Do you want to go for masters in your course 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No.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529148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8000" dirty="0" smtClean="0"/>
              <a:t>CONCLUSION</a:t>
            </a:r>
            <a:endParaRPr lang="en-IN" sz="8000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98703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 rot="16200000">
            <a:off x="3853566" y="4510426"/>
            <a:ext cx="143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Three Month.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947891" y="3650734"/>
            <a:ext cx="113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One Year. 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6008872" y="3671817"/>
            <a:ext cx="159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College Timing.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6610724" y="2873488"/>
            <a:ext cx="1349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Extra Hours.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96933" y="2844303"/>
            <a:ext cx="57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94262" y="3650734"/>
            <a:ext cx="543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475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FIELD SURVEY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157654"/>
              </p:ext>
            </p:extLst>
          </p:nvPr>
        </p:nvGraphicFramePr>
        <p:xfrm>
          <a:off x="1116080" y="2454700"/>
          <a:ext cx="5075714" cy="335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1" y="2454700"/>
            <a:ext cx="5002039" cy="3688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53" y="2454700"/>
            <a:ext cx="4438845" cy="374356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5841447" y="4341951"/>
            <a:ext cx="605593" cy="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41447" y="6143018"/>
            <a:ext cx="605593" cy="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62873" y="2454401"/>
            <a:ext cx="605593" cy="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 smtClean="0"/>
              <a:t>EMPATHY MAP</a:t>
            </a:r>
            <a:endParaRPr lang="en-IN" sz="7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157654"/>
              </p:ext>
            </p:extLst>
          </p:nvPr>
        </p:nvGraphicFramePr>
        <p:xfrm>
          <a:off x="1116080" y="2454700"/>
          <a:ext cx="5075714" cy="335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5" y="2454700"/>
            <a:ext cx="8443848" cy="3789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47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EMPATHY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" y="2621280"/>
            <a:ext cx="8264435" cy="3445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53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07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84376" y="3470365"/>
            <a:ext cx="7135651" cy="199467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/>
            </a:r>
            <a:br>
              <a:rPr lang="en-IN" dirty="0" smtClean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25378"/>
            <a:ext cx="9601196" cy="1303867"/>
          </a:xfrm>
        </p:spPr>
        <p:txBody>
          <a:bodyPr>
            <a:noAutofit/>
          </a:bodyPr>
          <a:lstStyle/>
          <a:p>
            <a:r>
              <a:rPr lang="en-IN" sz="6600" dirty="0" smtClean="0"/>
              <a:t>VALUE PROPOSITION CANVAS</a:t>
            </a:r>
            <a:endParaRPr lang="en-IN" sz="6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17" y="2632529"/>
            <a:ext cx="8255726" cy="2819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46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25378"/>
            <a:ext cx="9601196" cy="1303867"/>
          </a:xfrm>
        </p:spPr>
        <p:txBody>
          <a:bodyPr>
            <a:noAutofit/>
          </a:bodyPr>
          <a:lstStyle/>
          <a:p>
            <a:r>
              <a:rPr lang="en-IN" sz="6600" dirty="0" smtClean="0"/>
              <a:t>VALUE PROPOSITION CANVAS</a:t>
            </a:r>
            <a:endParaRPr lang="en-IN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63" y="2557463"/>
            <a:ext cx="8072846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3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25378"/>
            <a:ext cx="9601196" cy="1303867"/>
          </a:xfrm>
        </p:spPr>
        <p:txBody>
          <a:bodyPr>
            <a:noAutofit/>
          </a:bodyPr>
          <a:lstStyle/>
          <a:p>
            <a:r>
              <a:rPr lang="en-IN" sz="6600" dirty="0" smtClean="0"/>
              <a:t>CUSTOMER JOURNEY MAP</a:t>
            </a:r>
            <a:endParaRPr lang="en-IN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2557463"/>
            <a:ext cx="8386354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16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25378"/>
            <a:ext cx="9601196" cy="1303867"/>
          </a:xfrm>
        </p:spPr>
        <p:txBody>
          <a:bodyPr>
            <a:noAutofit/>
          </a:bodyPr>
          <a:lstStyle/>
          <a:p>
            <a:r>
              <a:rPr lang="en-IN" sz="6600" dirty="0" smtClean="0"/>
              <a:t>CUSTOMER JOURNEY MAP</a:t>
            </a:r>
            <a:endParaRPr lang="en-IN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2487795"/>
            <a:ext cx="8316686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994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USER PERSONA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34624"/>
              </p:ext>
            </p:extLst>
          </p:nvPr>
        </p:nvGraphicFramePr>
        <p:xfrm>
          <a:off x="3213463" y="2524369"/>
          <a:ext cx="6035039" cy="335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5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7" y="1104053"/>
            <a:ext cx="9601196" cy="1303867"/>
          </a:xfrm>
        </p:spPr>
        <p:txBody>
          <a:bodyPr>
            <a:normAutofit/>
          </a:bodyPr>
          <a:lstStyle/>
          <a:p>
            <a:r>
              <a:rPr lang="en-IN" sz="7200" dirty="0" smtClean="0"/>
              <a:t>USER PERSONA</a:t>
            </a:r>
            <a:endParaRPr lang="en-IN" sz="7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417799"/>
              </p:ext>
            </p:extLst>
          </p:nvPr>
        </p:nvGraphicFramePr>
        <p:xfrm>
          <a:off x="2751908" y="2499360"/>
          <a:ext cx="7219405" cy="370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7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7" y="1104053"/>
            <a:ext cx="9601196" cy="1303867"/>
          </a:xfrm>
        </p:spPr>
        <p:txBody>
          <a:bodyPr>
            <a:normAutofit/>
          </a:bodyPr>
          <a:lstStyle/>
          <a:p>
            <a:r>
              <a:rPr lang="en-IN" sz="7200" dirty="0" smtClean="0"/>
              <a:t>STORY BOARDING</a:t>
            </a:r>
            <a:endParaRPr lang="en-IN" sz="7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915415"/>
              </p:ext>
            </p:extLst>
          </p:nvPr>
        </p:nvGraphicFramePr>
        <p:xfrm>
          <a:off x="1645920" y="2499360"/>
          <a:ext cx="8856617" cy="370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931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7" y="1104053"/>
            <a:ext cx="9601196" cy="1303867"/>
          </a:xfrm>
        </p:spPr>
        <p:txBody>
          <a:bodyPr>
            <a:normAutofit/>
          </a:bodyPr>
          <a:lstStyle/>
          <a:p>
            <a:r>
              <a:rPr lang="en-IN" sz="7200" dirty="0" smtClean="0"/>
              <a:t>STORY BOARDING</a:t>
            </a:r>
            <a:endParaRPr lang="en-IN" sz="7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600102"/>
              </p:ext>
            </p:extLst>
          </p:nvPr>
        </p:nvGraphicFramePr>
        <p:xfrm>
          <a:off x="1645920" y="2499360"/>
          <a:ext cx="8856617" cy="370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2503719"/>
            <a:ext cx="9032963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435" y="642499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IN" sz="8800" dirty="0" smtClean="0"/>
              <a:t>SOLUTIONS</a:t>
            </a:r>
            <a:r>
              <a:rPr lang="en-IN" sz="7200" dirty="0" smtClean="0"/>
              <a:t> </a:t>
            </a:r>
            <a:r>
              <a:rPr lang="en-IN" sz="6000" dirty="0" smtClean="0"/>
              <a:t>WE HAVE</a:t>
            </a:r>
            <a:endParaRPr lang="en-IN" sz="6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600102"/>
              </p:ext>
            </p:extLst>
          </p:nvPr>
        </p:nvGraphicFramePr>
        <p:xfrm>
          <a:off x="1645920" y="2499360"/>
          <a:ext cx="8856617" cy="370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463045" y="246694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2400" dirty="0" smtClean="0"/>
              <a:t>First thing is if we want to get out from this problem we should start devoting </a:t>
            </a:r>
          </a:p>
          <a:p>
            <a:pPr algn="l"/>
            <a:r>
              <a:rPr lang="en-IN" sz="2400" dirty="0" smtClean="0"/>
              <a:t> some time for our self-studies. To make it easy I’m going to designing a app for </a:t>
            </a:r>
          </a:p>
          <a:p>
            <a:pPr algn="l"/>
            <a:r>
              <a:rPr lang="en-IN" sz="2400" dirty="0" smtClean="0"/>
              <a:t>the students. This app include all the main courses which students are going to study in</a:t>
            </a:r>
          </a:p>
          <a:p>
            <a:pPr algn="l"/>
            <a:r>
              <a:rPr lang="en-IN" sz="2400" dirty="0"/>
              <a:t> </a:t>
            </a:r>
            <a:r>
              <a:rPr lang="en-IN" sz="2400" dirty="0" smtClean="0"/>
              <a:t>their </a:t>
            </a:r>
            <a:r>
              <a:rPr lang="en-IN" sz="2400" dirty="0" err="1" smtClean="0"/>
              <a:t>B.Tech</a:t>
            </a:r>
            <a:r>
              <a:rPr lang="en-IN" sz="2400" dirty="0" smtClean="0"/>
              <a:t>(CSE) course.</a:t>
            </a:r>
            <a:endParaRPr lang="en-IN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63045" y="411721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dirty="0" smtClean="0"/>
              <a:t>THE SOLUTIOS ARE:-</a:t>
            </a:r>
          </a:p>
          <a:p>
            <a:pPr algn="l"/>
            <a:r>
              <a:rPr lang="en-IN" sz="2400" dirty="0" smtClean="0"/>
              <a:t>1.My app provide detail knowledge of every course.</a:t>
            </a:r>
          </a:p>
          <a:p>
            <a:pPr algn="l"/>
            <a:r>
              <a:rPr lang="en-IN" sz="2400" dirty="0" smtClean="0"/>
              <a:t>2. You we get live sessions, videos, audio for better understanding.</a:t>
            </a:r>
          </a:p>
          <a:p>
            <a:pPr algn="l"/>
            <a:r>
              <a:rPr lang="en-IN" sz="2400" dirty="0" smtClean="0"/>
              <a:t>3.You will get online quiz, tests to check you progress.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0131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277" y="1269515"/>
            <a:ext cx="9409100" cy="1303867"/>
          </a:xfrm>
        </p:spPr>
        <p:txBody>
          <a:bodyPr>
            <a:noAutofit/>
          </a:bodyPr>
          <a:lstStyle/>
          <a:p>
            <a:r>
              <a:rPr lang="en-IN" sz="9600" dirty="0" smtClean="0"/>
              <a:t>THANKS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87033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543684"/>
            <a:ext cx="10761618" cy="2151018"/>
          </a:xfrm>
        </p:spPr>
        <p:txBody>
          <a:bodyPr>
            <a:normAutofit/>
          </a:bodyPr>
          <a:lstStyle/>
          <a:p>
            <a:r>
              <a:rPr lang="en-IN" sz="7200" dirty="0" smtClean="0">
                <a:latin typeface="+mn-lt"/>
              </a:rPr>
              <a:t> </a:t>
            </a:r>
            <a:r>
              <a:rPr lang="en-IN" sz="7200" dirty="0"/>
              <a:t>PROBLEM WE HAVE</a:t>
            </a:r>
            <a:endParaRPr lang="en-IN" sz="7200" dirty="0">
              <a:latin typeface="+mn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4176" y="2481341"/>
            <a:ext cx="10761618" cy="2151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18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6062" y="2220083"/>
            <a:ext cx="10761618" cy="2151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2000" dirty="0" smtClean="0">
                <a:latin typeface="+mn-lt"/>
              </a:rPr>
              <a:t> </a:t>
            </a:r>
            <a:r>
              <a:rPr lang="en-IN" sz="2000" dirty="0" smtClean="0"/>
              <a:t>These days our Education System is blamed the most because increase in the unemployment.</a:t>
            </a:r>
          </a:p>
          <a:p>
            <a:pPr algn="l"/>
            <a:r>
              <a:rPr lang="en-IN" sz="2000" dirty="0" smtClean="0">
                <a:latin typeface="+mn-lt"/>
              </a:rPr>
              <a:t>But the Education System alone is not only responsible for this we the student play equal role.</a:t>
            </a:r>
          </a:p>
          <a:p>
            <a:pPr algn="l"/>
            <a:r>
              <a:rPr lang="en-IN" sz="2000" dirty="0" smtClean="0">
                <a:latin typeface="+mn-lt"/>
              </a:rPr>
              <a:t>We are not doing what we are supposed to do. We should start learning things by own for better </a:t>
            </a:r>
          </a:p>
          <a:p>
            <a:pPr algn="l"/>
            <a:r>
              <a:rPr lang="en-IN" sz="2000" dirty="0" smtClean="0">
                <a:latin typeface="+mn-lt"/>
              </a:rPr>
              <a:t>Understanding and better Results. We are dependent on our Professors or Teachers.</a:t>
            </a:r>
          </a:p>
          <a:p>
            <a:pPr algn="l"/>
            <a:r>
              <a:rPr lang="en-IN" sz="2000" dirty="0" smtClean="0">
                <a:latin typeface="+mn-lt"/>
              </a:rPr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56062" y="3818108"/>
            <a:ext cx="10761618" cy="2151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2000" dirty="0" smtClean="0">
                <a:latin typeface="+mn-lt"/>
              </a:rPr>
              <a:t> </a:t>
            </a:r>
            <a:r>
              <a:rPr lang="en-IN" sz="4000" dirty="0" smtClean="0"/>
              <a:t>The Main Problems Are:-</a:t>
            </a:r>
          </a:p>
          <a:p>
            <a:pPr algn="l"/>
            <a:r>
              <a:rPr lang="en-IN" sz="3000" dirty="0" smtClean="0">
                <a:latin typeface="+mn-lt"/>
              </a:rPr>
              <a:t>1.How to learn the course?</a:t>
            </a:r>
          </a:p>
          <a:p>
            <a:pPr algn="l"/>
            <a:r>
              <a:rPr lang="en-IN" sz="3000" dirty="0" smtClean="0">
                <a:latin typeface="+mn-lt"/>
              </a:rPr>
              <a:t>2.From where to learn?</a:t>
            </a:r>
          </a:p>
          <a:p>
            <a:pPr algn="l"/>
            <a:r>
              <a:rPr lang="en-IN" sz="3000" dirty="0" smtClean="0">
                <a:latin typeface="+mn-lt"/>
              </a:rPr>
              <a:t>3.How much time we have to devote?</a:t>
            </a:r>
          </a:p>
        </p:txBody>
      </p:sp>
    </p:spTree>
    <p:extLst>
      <p:ext uri="{BB962C8B-B14F-4D97-AF65-F5344CB8AC3E}">
        <p14:creationId xmlns:p14="http://schemas.microsoft.com/office/powerpoint/2010/main" val="11981048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543684"/>
            <a:ext cx="10761618" cy="2151018"/>
          </a:xfrm>
        </p:spPr>
        <p:txBody>
          <a:bodyPr>
            <a:normAutofit/>
          </a:bodyPr>
          <a:lstStyle/>
          <a:p>
            <a:r>
              <a:rPr lang="en-IN" sz="7200" dirty="0" smtClean="0">
                <a:latin typeface="+mn-lt"/>
              </a:rPr>
              <a:t>COURSES IN CSE </a:t>
            </a:r>
            <a:r>
              <a:rPr lang="en-IN" sz="7200" dirty="0" err="1" smtClean="0">
                <a:latin typeface="+mn-lt"/>
              </a:rPr>
              <a:t>B.tech</a:t>
            </a:r>
            <a:endParaRPr lang="en-IN" sz="72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7216" y="2664823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Data Structures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87216" y="3268087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Computer Networks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7216" y="387135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Linux OS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7216" y="4481733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Microprocessors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987216" y="509607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Database Management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35924" y="266482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Programming with Java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35406" y="3268087"/>
            <a:ext cx="1881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Web Technology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15183" y="3853933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  Digital </a:t>
            </a:r>
            <a:r>
              <a:rPr lang="en-IN" dirty="0">
                <a:solidFill>
                  <a:srgbClr val="333333"/>
                </a:solidFill>
                <a:latin typeface="q_serif"/>
              </a:rPr>
              <a:t>System Design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86943" y="4465906"/>
            <a:ext cx="282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    Computer </a:t>
            </a:r>
            <a:r>
              <a:rPr lang="en-IN" dirty="0">
                <a:solidFill>
                  <a:srgbClr val="333333"/>
                </a:solidFill>
                <a:latin typeface="q_serif"/>
              </a:rPr>
              <a:t>Organization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5406" y="5077879"/>
            <a:ext cx="233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Operating Systems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81769" y="266482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UI/UX Design 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81769" y="3268087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Computer Graphics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12432" y="3876096"/>
            <a:ext cx="218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    Advanced DBMS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81769" y="4457198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q_serif"/>
              </a:rPr>
              <a:t>Cyber Law and IPR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81769" y="5077879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333333"/>
                </a:solidFill>
                <a:latin typeface="q_serif"/>
              </a:rPr>
              <a:t> Application </a:t>
            </a:r>
            <a:r>
              <a:rPr lang="en-IN" dirty="0">
                <a:solidFill>
                  <a:srgbClr val="333333"/>
                </a:solidFill>
                <a:latin typeface="q_serif"/>
              </a:rPr>
              <a:t>Security</a:t>
            </a:r>
            <a:endParaRPr lang="en-IN" b="0" i="0" dirty="0">
              <a:solidFill>
                <a:srgbClr val="333333"/>
              </a:solidFill>
              <a:effectLst/>
              <a:latin typeface="q_serif"/>
            </a:endParaRPr>
          </a:p>
        </p:txBody>
      </p:sp>
    </p:spTree>
    <p:extLst>
      <p:ext uri="{BB962C8B-B14F-4D97-AF65-F5344CB8AC3E}">
        <p14:creationId xmlns:p14="http://schemas.microsoft.com/office/powerpoint/2010/main" val="8357072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025" y="60766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IN" sz="9600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6000" dirty="0" smtClean="0"/>
              <a:t>TELEPHONIC </a:t>
            </a:r>
            <a:r>
              <a:rPr lang="en-IN" sz="6000" dirty="0"/>
              <a:t>SURVEY</a:t>
            </a:r>
            <a:endParaRPr lang="en-IN" sz="6000" dirty="0" smtClean="0"/>
          </a:p>
          <a:p>
            <a:r>
              <a:rPr lang="en-IN" sz="6000" dirty="0" smtClean="0"/>
              <a:t>ONLINE SURVEY</a:t>
            </a:r>
          </a:p>
          <a:p>
            <a:r>
              <a:rPr lang="en-IN" sz="6000" dirty="0"/>
              <a:t>FIELD SURVEY</a:t>
            </a:r>
          </a:p>
        </p:txBody>
      </p:sp>
    </p:spTree>
    <p:extLst>
      <p:ext uri="{BB962C8B-B14F-4D97-AF65-F5344CB8AC3E}">
        <p14:creationId xmlns:p14="http://schemas.microsoft.com/office/powerpoint/2010/main" val="1664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8" y="1669144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6000" dirty="0" smtClean="0"/>
              <a:t>TELEPHONIC</a:t>
            </a:r>
            <a:br>
              <a:rPr lang="en-IN" sz="6000" dirty="0" smtClean="0"/>
            </a:br>
            <a:r>
              <a:rPr lang="en-IN" sz="6000" dirty="0"/>
              <a:t>SURVEY</a:t>
            </a: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7030A0"/>
                </a:solidFill>
              </a:rPr>
              <a:t>Person-1 Name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err="1" smtClean="0">
                <a:solidFill>
                  <a:srgbClr val="7030A0"/>
                </a:solidFill>
              </a:rPr>
              <a:t>Yashveer</a:t>
            </a:r>
            <a:r>
              <a:rPr lang="en-US" sz="1400" dirty="0" smtClean="0">
                <a:solidFill>
                  <a:srgbClr val="7030A0"/>
                </a:solidFill>
              </a:rPr>
              <a:t> Singh Thakur , Age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22 , Stream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CSE , University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err="1" smtClean="0">
                <a:solidFill>
                  <a:srgbClr val="7030A0"/>
                </a:solidFill>
              </a:rPr>
              <a:t>Chitkara</a:t>
            </a:r>
            <a:r>
              <a:rPr lang="en-US" sz="1400" dirty="0" smtClean="0">
                <a:solidFill>
                  <a:srgbClr val="7030A0"/>
                </a:solidFill>
              </a:rPr>
              <a:t>-University , </a:t>
            </a:r>
            <a:r>
              <a:rPr lang="en-US" sz="1400" dirty="0" err="1" smtClean="0">
                <a:solidFill>
                  <a:srgbClr val="7030A0"/>
                </a:solidFill>
              </a:rPr>
              <a:t>Baddi</a:t>
            </a:r>
            <a:r>
              <a:rPr lang="en-US" sz="1400" dirty="0" smtClean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had any guidelines about this course ?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No, I just heard that there is very much scoop in this course.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want to go for Masters after your Bachelor Degree ?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NO.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think study more than 20-30 subjects in four years worthiness ?</a:t>
            </a:r>
          </a:p>
          <a:p>
            <a:pPr marL="0" indent="0">
              <a:buNone/>
            </a:pPr>
            <a:r>
              <a:rPr lang="en-IN" sz="1400" dirty="0" smtClean="0"/>
              <a:t>A : Obviously NO, Just wastage of time and money.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Y</a:t>
            </a:r>
            <a:r>
              <a:rPr lang="en-US" sz="1400" dirty="0" smtClean="0">
                <a:solidFill>
                  <a:srgbClr val="FF0000"/>
                </a:solidFill>
              </a:rPr>
              <a:t>ou </a:t>
            </a:r>
            <a:r>
              <a:rPr lang="en-US" sz="1400" dirty="0">
                <a:solidFill>
                  <a:srgbClr val="FF0000"/>
                </a:solidFill>
              </a:rPr>
              <a:t>recommend </a:t>
            </a:r>
            <a:r>
              <a:rPr lang="en-US" sz="1400" dirty="0" smtClean="0">
                <a:solidFill>
                  <a:srgbClr val="FF0000"/>
                </a:solidFill>
              </a:rPr>
              <a:t>this course for </a:t>
            </a:r>
            <a:r>
              <a:rPr lang="en-US" sz="1400" dirty="0">
                <a:solidFill>
                  <a:srgbClr val="FF0000"/>
                </a:solidFill>
              </a:rPr>
              <a:t>your </a:t>
            </a:r>
            <a:r>
              <a:rPr lang="en-US" sz="1400" dirty="0" smtClean="0">
                <a:solidFill>
                  <a:srgbClr val="FF0000"/>
                </a:solidFill>
              </a:rPr>
              <a:t>siblings ?</a:t>
            </a:r>
          </a:p>
          <a:p>
            <a:pPr marL="0" indent="0">
              <a:buNone/>
            </a:pPr>
            <a:r>
              <a:rPr lang="en-IN" sz="1400" dirty="0"/>
              <a:t>A </a:t>
            </a:r>
            <a:r>
              <a:rPr lang="en-IN" sz="1400" dirty="0" smtClean="0"/>
              <a:t>: YES, because we get to learn different courses in four years and if we do mastery in one we get good job.</a:t>
            </a:r>
            <a:endParaRPr lang="en-I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Did </a:t>
            </a:r>
            <a:r>
              <a:rPr lang="en-US" sz="1400" dirty="0" smtClean="0">
                <a:solidFill>
                  <a:srgbClr val="FF0000"/>
                </a:solidFill>
              </a:rPr>
              <a:t>you </a:t>
            </a:r>
            <a:r>
              <a:rPr lang="en-US" sz="1400" dirty="0">
                <a:solidFill>
                  <a:srgbClr val="FF0000"/>
                </a:solidFill>
              </a:rPr>
              <a:t>get placed after the course completion?</a:t>
            </a:r>
          </a:p>
          <a:p>
            <a:pPr marL="0" indent="0">
              <a:buNone/>
            </a:pPr>
            <a:r>
              <a:rPr lang="en-US" sz="1400" dirty="0" smtClean="0"/>
              <a:t>A : Yes, </a:t>
            </a:r>
            <a:r>
              <a:rPr lang="en-US" sz="1400" dirty="0"/>
              <a:t>I was </a:t>
            </a:r>
            <a:r>
              <a:rPr lang="en-US" sz="1400" dirty="0" smtClean="0"/>
              <a:t> placed in good IT company.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29947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8" y="1669144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6000" dirty="0" smtClean="0"/>
              <a:t>TELEPHONIC</a:t>
            </a:r>
            <a:br>
              <a:rPr lang="en-IN" sz="6000" dirty="0" smtClean="0"/>
            </a:br>
            <a:r>
              <a:rPr lang="en-IN" sz="6000" dirty="0"/>
              <a:t>SURVEY</a:t>
            </a: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7030A0"/>
                </a:solidFill>
              </a:rPr>
              <a:t>Person-2 Name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err="1" smtClean="0">
                <a:solidFill>
                  <a:srgbClr val="7030A0"/>
                </a:solidFill>
              </a:rPr>
              <a:t>Kusum</a:t>
            </a:r>
            <a:r>
              <a:rPr lang="en-US" sz="1400" dirty="0" smtClean="0">
                <a:solidFill>
                  <a:srgbClr val="7030A0"/>
                </a:solidFill>
              </a:rPr>
              <a:t> Thakur, Age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23 , Stream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CSE , University </a:t>
            </a:r>
            <a:r>
              <a:rPr lang="en-US" sz="1400" dirty="0">
                <a:solidFill>
                  <a:srgbClr val="7030A0"/>
                </a:solidFill>
              </a:rPr>
              <a:t>: C</a:t>
            </a:r>
            <a:r>
              <a:rPr lang="en-US" sz="1400" dirty="0" smtClean="0">
                <a:solidFill>
                  <a:srgbClr val="7030A0"/>
                </a:solidFill>
              </a:rPr>
              <a:t>handigarh University.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had any guidelines about this course ?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Yes, My elder brother is also CSE Engineer from NIT </a:t>
            </a:r>
            <a:r>
              <a:rPr lang="en-I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Hamirpur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want to go for Masters after your Bachelor Degree ?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NO.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think study more than 20-30 subjects in four years worthiness ?</a:t>
            </a:r>
          </a:p>
          <a:p>
            <a:pPr marL="0" indent="0">
              <a:buNone/>
            </a:pPr>
            <a:r>
              <a:rPr lang="en-IN" sz="1400" dirty="0" smtClean="0"/>
              <a:t>A : No, According to me it’s just put lot of pressure on student.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You recommend this course for your siblings ?</a:t>
            </a:r>
          </a:p>
          <a:p>
            <a:pPr marL="0" indent="0">
              <a:buNone/>
            </a:pPr>
            <a:r>
              <a:rPr lang="en-IN" sz="1400" dirty="0" smtClean="0"/>
              <a:t>A : NO.</a:t>
            </a:r>
            <a:endParaRPr lang="en-I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Did </a:t>
            </a:r>
            <a:r>
              <a:rPr lang="en-US" sz="1400" dirty="0" smtClean="0">
                <a:solidFill>
                  <a:srgbClr val="FF0000"/>
                </a:solidFill>
              </a:rPr>
              <a:t>you </a:t>
            </a:r>
            <a:r>
              <a:rPr lang="en-US" sz="1400" dirty="0">
                <a:solidFill>
                  <a:srgbClr val="FF0000"/>
                </a:solidFill>
              </a:rPr>
              <a:t>get placed after the course completion?</a:t>
            </a:r>
          </a:p>
          <a:p>
            <a:pPr marL="0" indent="0">
              <a:buNone/>
            </a:pPr>
            <a:r>
              <a:rPr lang="en-US" sz="1400" dirty="0" smtClean="0"/>
              <a:t>A </a:t>
            </a:r>
            <a:r>
              <a:rPr lang="en-US" sz="1400" dirty="0"/>
              <a:t>: No, I was not placed.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6638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8" y="1669144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6000" dirty="0" smtClean="0"/>
              <a:t>TELEPHONIC</a:t>
            </a:r>
            <a:br>
              <a:rPr lang="en-IN" sz="6000" dirty="0" smtClean="0"/>
            </a:br>
            <a:r>
              <a:rPr lang="en-IN" sz="6000" dirty="0"/>
              <a:t>SURVEY</a:t>
            </a: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778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7030A0"/>
                </a:solidFill>
              </a:rPr>
              <a:t>Person-3 Name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err="1" smtClean="0">
                <a:solidFill>
                  <a:srgbClr val="7030A0"/>
                </a:solidFill>
              </a:rPr>
              <a:t>Shavi</a:t>
            </a:r>
            <a:r>
              <a:rPr lang="en-US" sz="1400" dirty="0" smtClean="0">
                <a:solidFill>
                  <a:srgbClr val="7030A0"/>
                </a:solidFill>
              </a:rPr>
              <a:t> ,  Age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24 , Stream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CSE , University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NIT </a:t>
            </a:r>
            <a:r>
              <a:rPr lang="en-US" sz="1400" dirty="0" err="1" smtClean="0">
                <a:solidFill>
                  <a:srgbClr val="7030A0"/>
                </a:solidFill>
              </a:rPr>
              <a:t>Hamirpur</a:t>
            </a:r>
            <a:r>
              <a:rPr lang="en-US" sz="1400" dirty="0" smtClean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had any guidelines about this course ?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NO, But </a:t>
            </a:r>
            <a:r>
              <a:rPr lang="en-I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learned about this course from internet.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want to go for Masters after your Bachelor Degree ?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NO.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think study more than 20-30 subjects in four years worthiness ?</a:t>
            </a:r>
          </a:p>
          <a:p>
            <a:pPr marL="0" indent="0">
              <a:buNone/>
            </a:pPr>
            <a:r>
              <a:rPr lang="en-IN" sz="1400" dirty="0" smtClean="0"/>
              <a:t>A : No, According to me it is not worthiness.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You recommend this course for your siblings ?</a:t>
            </a:r>
          </a:p>
          <a:p>
            <a:pPr marL="0" indent="0">
              <a:buNone/>
            </a:pPr>
            <a:r>
              <a:rPr lang="en-IN" sz="1400" dirty="0" smtClean="0"/>
              <a:t>A : Yes, This course provide great exposer to the student.</a:t>
            </a:r>
            <a:endParaRPr lang="en-I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Did </a:t>
            </a:r>
            <a:r>
              <a:rPr lang="en-US" sz="1400" dirty="0" smtClean="0">
                <a:solidFill>
                  <a:srgbClr val="FF0000"/>
                </a:solidFill>
              </a:rPr>
              <a:t>you </a:t>
            </a:r>
            <a:r>
              <a:rPr lang="en-US" sz="1400" dirty="0">
                <a:solidFill>
                  <a:srgbClr val="FF0000"/>
                </a:solidFill>
              </a:rPr>
              <a:t>get placed after the course completion?</a:t>
            </a:r>
          </a:p>
          <a:p>
            <a:pPr marL="0" indent="0">
              <a:buNone/>
            </a:pPr>
            <a:r>
              <a:rPr lang="en-US" sz="1400" dirty="0" smtClean="0"/>
              <a:t>A : Yes, </a:t>
            </a:r>
            <a:r>
              <a:rPr lang="en-US" sz="1400" dirty="0"/>
              <a:t>I was </a:t>
            </a:r>
            <a:r>
              <a:rPr lang="en-US" sz="1400" dirty="0" smtClean="0"/>
              <a:t>placed in Reliance company.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88017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8" y="1669144"/>
            <a:ext cx="9601196" cy="847634"/>
          </a:xfrm>
        </p:spPr>
        <p:txBody>
          <a:bodyPr>
            <a:normAutofit fontScale="90000"/>
          </a:bodyPr>
          <a:lstStyle/>
          <a:p>
            <a:r>
              <a:rPr lang="en-IN" sz="6000" dirty="0" smtClean="0"/>
              <a:t>TELEPHONIC</a:t>
            </a:r>
            <a:br>
              <a:rPr lang="en-IN" sz="6000" dirty="0" smtClean="0"/>
            </a:br>
            <a:r>
              <a:rPr lang="en-IN" sz="6000" dirty="0"/>
              <a:t>SURVEY</a:t>
            </a:r>
            <a:r>
              <a:rPr lang="en-IN" sz="9600" dirty="0"/>
              <a:t/>
            </a:r>
            <a:br>
              <a:rPr lang="en-IN" sz="9600" dirty="0"/>
            </a:br>
            <a:endParaRPr lang="en-IN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1593" y="2516778"/>
            <a:ext cx="9601196" cy="4096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7030A0"/>
                </a:solidFill>
              </a:rPr>
              <a:t>Person-4 Name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err="1" smtClean="0">
                <a:solidFill>
                  <a:srgbClr val="7030A0"/>
                </a:solidFill>
              </a:rPr>
              <a:t>Shivani</a:t>
            </a:r>
            <a:r>
              <a:rPr lang="en-US" sz="1400" dirty="0" smtClean="0">
                <a:solidFill>
                  <a:srgbClr val="7030A0"/>
                </a:solidFill>
              </a:rPr>
              <a:t>,  Age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22 , Stream 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CSE , University : IIT </a:t>
            </a:r>
            <a:r>
              <a:rPr lang="en-US" sz="1400" dirty="0" err="1" smtClean="0">
                <a:solidFill>
                  <a:srgbClr val="7030A0"/>
                </a:solidFill>
              </a:rPr>
              <a:t>Mandi</a:t>
            </a:r>
            <a:r>
              <a:rPr lang="en-US" sz="1400" dirty="0" smtClean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had any guidelines about this course ?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: Yes.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want to go for Masters after your Bachelor Degree ?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IN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Yes, I want to go for Masters.</a:t>
            </a:r>
          </a:p>
          <a:p>
            <a:pPr marL="0" indent="0">
              <a:buNone/>
            </a:pPr>
            <a:r>
              <a:rPr lang="en-IN" sz="1400" dirty="0" smtClean="0">
                <a:solidFill>
                  <a:srgbClr val="FF0000"/>
                </a:solidFill>
              </a:rPr>
              <a:t>Q : Do you think study more than 20-30 subjects in four years worthiness ?</a:t>
            </a:r>
          </a:p>
          <a:p>
            <a:pPr marL="0" indent="0">
              <a:buNone/>
            </a:pPr>
            <a:r>
              <a:rPr lang="en-IN" sz="1400" dirty="0" smtClean="0"/>
              <a:t>A : No, According to me it is not worthiness.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You recommend this course for your siblings ?</a:t>
            </a:r>
          </a:p>
          <a:p>
            <a:pPr marL="0" indent="0">
              <a:buNone/>
            </a:pPr>
            <a:r>
              <a:rPr lang="en-IN" sz="1400" dirty="0" smtClean="0"/>
              <a:t>A : Yes.</a:t>
            </a:r>
            <a:endParaRPr lang="en-I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Q : Did </a:t>
            </a:r>
            <a:r>
              <a:rPr lang="en-US" sz="1400" dirty="0" smtClean="0">
                <a:solidFill>
                  <a:srgbClr val="FF0000"/>
                </a:solidFill>
              </a:rPr>
              <a:t>you </a:t>
            </a:r>
            <a:r>
              <a:rPr lang="en-US" sz="1400" dirty="0">
                <a:solidFill>
                  <a:srgbClr val="FF0000"/>
                </a:solidFill>
              </a:rPr>
              <a:t>get placed after the course completion?</a:t>
            </a:r>
          </a:p>
          <a:p>
            <a:pPr marL="0" indent="0">
              <a:buNone/>
            </a:pPr>
            <a:r>
              <a:rPr lang="en-US" sz="1400" dirty="0" smtClean="0"/>
              <a:t>A : Yes.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75039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1042</TotalTime>
  <Words>1223</Words>
  <Application>Microsoft Office PowerPoint</Application>
  <PresentationFormat>Widescreen</PresentationFormat>
  <Paragraphs>164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Garamond</vt:lpstr>
      <vt:lpstr>q_serif</vt:lpstr>
      <vt:lpstr>Times New Roman</vt:lpstr>
      <vt:lpstr>Organic</vt:lpstr>
      <vt:lpstr>SUBMITTED BY: Name: Archit Thakur  Roll No: 1611981081 Branch: Comp. Engineering Section : 6th(UX Design) Semester  </vt:lpstr>
      <vt:lpstr> </vt:lpstr>
      <vt:lpstr> PROBLEM WE HAVE</vt:lpstr>
      <vt:lpstr>COURSES IN CSE B.tech</vt:lpstr>
      <vt:lpstr>SURVEY</vt:lpstr>
      <vt:lpstr>TELEPHONIC SURVEY </vt:lpstr>
      <vt:lpstr>TELEPHONIC SURVEY </vt:lpstr>
      <vt:lpstr>TELEPHONIC SURVEY </vt:lpstr>
      <vt:lpstr>TELEPHONIC SURVEY </vt:lpstr>
      <vt:lpstr>Conclusion.  </vt:lpstr>
      <vt:lpstr>ONLINE SURVEY  </vt:lpstr>
      <vt:lpstr>ONLINE SURVEY  </vt:lpstr>
      <vt:lpstr>ONLINE SURVEY  </vt:lpstr>
      <vt:lpstr>ONLINE SURVEY  </vt:lpstr>
      <vt:lpstr>ONLINE SURVEY  </vt:lpstr>
      <vt:lpstr>CONCLUSION</vt:lpstr>
      <vt:lpstr>FIELD SURVEY</vt:lpstr>
      <vt:lpstr>EMPATHY MAP</vt:lpstr>
      <vt:lpstr>EMPATHY MAP</vt:lpstr>
      <vt:lpstr>VALUE PROPOSITION CANVAS</vt:lpstr>
      <vt:lpstr>VALUE PROPOSITION CANVAS</vt:lpstr>
      <vt:lpstr>CUSTOMER JOURNEY MAP</vt:lpstr>
      <vt:lpstr>CUSTOMER JOURNEY MAP</vt:lpstr>
      <vt:lpstr>USER PERSONA</vt:lpstr>
      <vt:lpstr>USER PERSONA</vt:lpstr>
      <vt:lpstr>STORY BOARDING</vt:lpstr>
      <vt:lpstr>STORY BOARDING</vt:lpstr>
      <vt:lpstr>SOLUTIONS WE HAVE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archit thakur</dc:creator>
  <cp:lastModifiedBy>archit thakur</cp:lastModifiedBy>
  <cp:revision>49</cp:revision>
  <dcterms:created xsi:type="dcterms:W3CDTF">2018-11-06T16:25:53Z</dcterms:created>
  <dcterms:modified xsi:type="dcterms:W3CDTF">2018-11-21T08:39:56Z</dcterms:modified>
</cp:coreProperties>
</file>